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61" r:id="rId5"/>
    <p:sldId id="259" r:id="rId6"/>
    <p:sldId id="260" r:id="rId7"/>
    <p:sldId id="264"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747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80" d="100"/>
          <a:sy n="80" d="100"/>
        </p:scale>
        <p:origin x="12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3600-F8EF-8487-4090-E368546EB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1D7AA-E47D-6F77-482A-2D35E6FE3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05E54D-F573-FCAC-10C0-57CC490419FD}"/>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0C2CCA77-2DCF-F394-BC7D-24E19C4D2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61EBE-4204-3D45-14E5-2CD2DF3A0B75}"/>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135277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EA28-574F-6634-56E2-97894DB869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F434C-F5E1-934D-37DF-906C8932A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700D-59C3-7655-50AE-FC2268EDC480}"/>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2509956B-A1C1-E43E-5BAA-8D2FE69EE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57732-150A-3FA0-9236-D3745E2595D9}"/>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63941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D79E3C-BD79-9E1E-AF08-83270A5597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A03C61-8F35-E247-4180-DC974ABB2A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76AC8-193B-439A-3DFF-A8419D3356AE}"/>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3803FA54-F1BB-F03D-A730-95F116055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0ACDE-CF75-B48C-B1A9-BEE266C1FC22}"/>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364907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DDB3-9163-143C-20A7-B3E298957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4220FC-B219-650E-92F1-64FDD2EA81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6C3AB-52D2-01A6-0B8A-A7BE045E3B39}"/>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02C2DFB9-5188-6D25-E629-95769BA33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C66EE-723C-392F-1A4F-71A40D70C4B8}"/>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50596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C1BC-CA99-9927-76D9-AFE577F8D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A578F1-CBEC-ABDB-5F13-560EF28F01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052481-F3E2-675E-95C1-7EBE9C562E9C}"/>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E935C999-48AB-3FFC-E7E8-D83E1031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D2A95-FD18-C7A7-ABF6-8CDC28790359}"/>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7785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CD50-E20A-EC2A-A843-3E200354C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8B67AD-9272-EB2B-A8C5-6EF7A9C903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C1E8F4-A064-B1B9-5453-AE0A5EDB5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22EFA-7066-9272-B1A9-62E47B029F1B}"/>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6" name="Footer Placeholder 5">
            <a:extLst>
              <a:ext uri="{FF2B5EF4-FFF2-40B4-BE49-F238E27FC236}">
                <a16:creationId xmlns:a16="http://schemas.microsoft.com/office/drawing/2014/main" id="{1D77C231-865D-FC27-53C1-96D0BC914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57EE2F-BDA1-4EC9-9CB1-450222CB0D62}"/>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58737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E9E2-B619-4BD4-8E37-87D2A9F6AC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AECC5-B488-D9F2-34D3-FD195DE72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DC5E91-1541-164A-EEFC-0215AD98E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E4D958-1F83-E68A-7064-E302596DA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3A012-8106-E200-E4B8-C43A4F6C22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1A3A2E-F9D4-DF60-C13F-D2F2675FDB91}"/>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8" name="Footer Placeholder 7">
            <a:extLst>
              <a:ext uri="{FF2B5EF4-FFF2-40B4-BE49-F238E27FC236}">
                <a16:creationId xmlns:a16="http://schemas.microsoft.com/office/drawing/2014/main" id="{F32029EC-F948-1FA1-FD4D-D0A8C3DF23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7204F5-52F1-87A6-F4E0-D9DBF3B60411}"/>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370431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3AD1-2448-2119-D84A-E13BAF5DE5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87D6F6-EEAE-1215-CA9E-9F21C8BBEF88}"/>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4" name="Footer Placeholder 3">
            <a:extLst>
              <a:ext uri="{FF2B5EF4-FFF2-40B4-BE49-F238E27FC236}">
                <a16:creationId xmlns:a16="http://schemas.microsoft.com/office/drawing/2014/main" id="{15E28368-E7EA-FE1A-959E-E9E7538D9D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5597C-D807-915D-56A7-81FFFB10A76E}"/>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20857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EC0010-DB20-7D89-3943-6D05830635EB}"/>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3" name="Footer Placeholder 2">
            <a:extLst>
              <a:ext uri="{FF2B5EF4-FFF2-40B4-BE49-F238E27FC236}">
                <a16:creationId xmlns:a16="http://schemas.microsoft.com/office/drawing/2014/main" id="{0850C672-D15B-85B0-98C2-B501A17A22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3AC676-925C-3F91-41F2-0091F7FAE182}"/>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57343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B27D3-84A4-FBB0-0C8A-E6C145AA6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03010A-124B-14E6-B13C-3D2DFC7F3F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27D05C-7E80-50C2-C600-30EB17D4B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9EAF29-067A-6CC1-43BE-8EFF0D775747}"/>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6" name="Footer Placeholder 5">
            <a:extLst>
              <a:ext uri="{FF2B5EF4-FFF2-40B4-BE49-F238E27FC236}">
                <a16:creationId xmlns:a16="http://schemas.microsoft.com/office/drawing/2014/main" id="{BC825016-A572-9C84-541D-F66998D25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06A1A-208D-3AD7-8D10-61FC97AAAB36}"/>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167344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3367-910D-E61E-A5C4-4FEDC394A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3CC35A-F3DC-57E4-59A1-7A4AC293FB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9F182-C6A8-0AF5-610F-0B79ABF32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0CCDE8-9D24-BEBB-70C9-508AEECF323E}"/>
              </a:ext>
            </a:extLst>
          </p:cNvPr>
          <p:cNvSpPr>
            <a:spLocks noGrp="1"/>
          </p:cNvSpPr>
          <p:nvPr>
            <p:ph type="dt" sz="half" idx="10"/>
          </p:nvPr>
        </p:nvSpPr>
        <p:spPr/>
        <p:txBody>
          <a:bodyPr/>
          <a:lstStyle/>
          <a:p>
            <a:fld id="{185700D9-878F-4FF6-A4A2-D51F863414B5}" type="datetimeFigureOut">
              <a:rPr lang="en-US" smtClean="0"/>
              <a:t>12/29/2023</a:t>
            </a:fld>
            <a:endParaRPr lang="en-US"/>
          </a:p>
        </p:txBody>
      </p:sp>
      <p:sp>
        <p:nvSpPr>
          <p:cNvPr id="6" name="Footer Placeholder 5">
            <a:extLst>
              <a:ext uri="{FF2B5EF4-FFF2-40B4-BE49-F238E27FC236}">
                <a16:creationId xmlns:a16="http://schemas.microsoft.com/office/drawing/2014/main" id="{8683B1C3-7405-18B0-4631-809F2AFC0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D3D0-E604-8D58-5DE6-825E70B38BF6}"/>
              </a:ext>
            </a:extLst>
          </p:cNvPr>
          <p:cNvSpPr>
            <a:spLocks noGrp="1"/>
          </p:cNvSpPr>
          <p:nvPr>
            <p:ph type="sldNum" sz="quarter" idx="12"/>
          </p:nvPr>
        </p:nvSpPr>
        <p:spPr/>
        <p:txBody>
          <a:bodyPr/>
          <a:lstStyle/>
          <a:p>
            <a:fld id="{DADB0C96-8C62-49F0-9D50-0682AF9AD034}" type="slidenum">
              <a:rPr lang="en-US" smtClean="0"/>
              <a:t>‹#›</a:t>
            </a:fld>
            <a:endParaRPr lang="en-US"/>
          </a:p>
        </p:txBody>
      </p:sp>
    </p:spTree>
    <p:extLst>
      <p:ext uri="{BB962C8B-B14F-4D97-AF65-F5344CB8AC3E}">
        <p14:creationId xmlns:p14="http://schemas.microsoft.com/office/powerpoint/2010/main" val="1791253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8A289-2B62-79F5-5428-5E1A4E0B7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A221FD-6DBD-743D-C631-137A011B19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733A6-6633-86CF-19F4-5CA50344D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700D9-878F-4FF6-A4A2-D51F863414B5}" type="datetimeFigureOut">
              <a:rPr lang="en-US" smtClean="0"/>
              <a:t>12/29/2023</a:t>
            </a:fld>
            <a:endParaRPr lang="en-US"/>
          </a:p>
        </p:txBody>
      </p:sp>
      <p:sp>
        <p:nvSpPr>
          <p:cNvPr id="5" name="Footer Placeholder 4">
            <a:extLst>
              <a:ext uri="{FF2B5EF4-FFF2-40B4-BE49-F238E27FC236}">
                <a16:creationId xmlns:a16="http://schemas.microsoft.com/office/drawing/2014/main" id="{17437C37-674B-A597-677A-0AB171729D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DBDBE7-3B20-BAF5-C92F-61B0E8240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DB0C96-8C62-49F0-9D50-0682AF9AD034}" type="slidenum">
              <a:rPr lang="en-US" smtClean="0"/>
              <a:t>‹#›</a:t>
            </a:fld>
            <a:endParaRPr lang="en-US"/>
          </a:p>
        </p:txBody>
      </p:sp>
    </p:spTree>
    <p:extLst>
      <p:ext uri="{BB962C8B-B14F-4D97-AF65-F5344CB8AC3E}">
        <p14:creationId xmlns:p14="http://schemas.microsoft.com/office/powerpoint/2010/main" val="274360082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07F5-58D3-A192-C8F5-90EC59155B56}"/>
              </a:ext>
            </a:extLst>
          </p:cNvPr>
          <p:cNvSpPr>
            <a:spLocks noGrp="1"/>
          </p:cNvSpPr>
          <p:nvPr>
            <p:ph type="ctrTitle"/>
          </p:nvPr>
        </p:nvSpPr>
        <p:spPr>
          <a:xfrm>
            <a:off x="1876424" y="1816273"/>
            <a:ext cx="8791575" cy="1024003"/>
          </a:xfrm>
        </p:spPr>
        <p:txBody>
          <a:bodyPr>
            <a:normAutofit fontScale="90000"/>
          </a:bodyPr>
          <a:lstStyle/>
          <a:p>
            <a:pPr algn="r"/>
            <a:r>
              <a:rPr lang="fa-IR" dirty="0">
                <a:latin typeface="Simplified Arabic" panose="02020603050405020304" pitchFamily="18" charset="-78"/>
                <a:cs typeface="Simplified Arabic" panose="02020603050405020304" pitchFamily="18" charset="-78"/>
              </a:rPr>
              <a:t>                    </a:t>
            </a:r>
            <a:r>
              <a:rPr lang="fa-IR" sz="6000" dirty="0">
                <a:solidFill>
                  <a:srgbClr val="000000"/>
                </a:solidFill>
                <a:latin typeface="Calibri" panose="020F0502020204030204" pitchFamily="34" charset="0"/>
                <a:cs typeface="Calibri" panose="020F0502020204030204" pitchFamily="34" charset="0"/>
              </a:rPr>
              <a:t>به نام خدا</a:t>
            </a:r>
            <a:br>
              <a:rPr lang="fa-IR" sz="6000" dirty="0">
                <a:latin typeface="Simplified Arabic" panose="02020603050405020304" pitchFamily="18" charset="-78"/>
                <a:cs typeface="Simplified Arabic" panose="02020603050405020304" pitchFamily="18" charset="-78"/>
              </a:rPr>
            </a:br>
            <a:br>
              <a:rPr lang="fa-IR" sz="6000" dirty="0">
                <a:solidFill>
                  <a:srgbClr val="000000"/>
                </a:solidFill>
                <a:latin typeface="Simplified Arabic" panose="02020603050405020304" pitchFamily="18" charset="-78"/>
                <a:cs typeface="Simplified Arabic" panose="02020603050405020304" pitchFamily="18" charset="-78"/>
              </a:rPr>
            </a:br>
            <a:r>
              <a:rPr lang="fa-IR" sz="3600" dirty="0">
                <a:solidFill>
                  <a:srgbClr val="000000"/>
                </a:solidFill>
                <a:latin typeface="Calibri" panose="020F0502020204030204" pitchFamily="34" charset="0"/>
                <a:cs typeface="Calibri" panose="020F0502020204030204" pitchFamily="34" charset="0"/>
              </a:rPr>
              <a:t>موضوع : شرکت هایی که از هوش مصنوعی استفاده میکنند</a:t>
            </a:r>
            <a:endParaRPr lang="en-US" sz="3600" dirty="0">
              <a:solidFill>
                <a:srgbClr val="000000"/>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1CE87AD-A61E-302F-F3DE-510ECDD7DCC8}"/>
              </a:ext>
            </a:extLst>
          </p:cNvPr>
          <p:cNvSpPr>
            <a:spLocks noGrp="1"/>
          </p:cNvSpPr>
          <p:nvPr>
            <p:ph type="subTitle" idx="1"/>
          </p:nvPr>
        </p:nvSpPr>
        <p:spPr>
          <a:xfrm>
            <a:off x="2026737" y="3526882"/>
            <a:ext cx="8791575" cy="1655762"/>
          </a:xfrm>
        </p:spPr>
        <p:txBody>
          <a:bodyPr>
            <a:normAutofit fontScale="92500" lnSpcReduction="10000"/>
          </a:bodyPr>
          <a:lstStyle/>
          <a:p>
            <a:pPr algn="r"/>
            <a:r>
              <a:rPr lang="fa-IR" sz="4000" dirty="0">
                <a:solidFill>
                  <a:srgbClr val="C00000"/>
                </a:solidFill>
                <a:latin typeface="Calibri" panose="020F0502020204030204" pitchFamily="34" charset="0"/>
                <a:cs typeface="Calibri" panose="020F0502020204030204" pitchFamily="34" charset="0"/>
              </a:rPr>
              <a:t>استاد : سرکار خانوم دکتر عصایی</a:t>
            </a:r>
          </a:p>
          <a:p>
            <a:pPr algn="r"/>
            <a:r>
              <a:rPr lang="fa-IR" sz="4000" dirty="0">
                <a:solidFill>
                  <a:srgbClr val="C00000"/>
                </a:solidFill>
                <a:latin typeface="Calibri" panose="020F0502020204030204" pitchFamily="34" charset="0"/>
                <a:cs typeface="Calibri" panose="020F0502020204030204" pitchFamily="34" charset="0"/>
              </a:rPr>
              <a:t>نام و نام خانوادگی : فاطمه کریمی پور (40016341054202)</a:t>
            </a:r>
            <a:endParaRPr lang="en-US" sz="4000" dirty="0">
              <a:solidFill>
                <a:srgbClr val="C00000"/>
              </a:solidFill>
              <a:latin typeface="Calibri" panose="020F0502020204030204" pitchFamily="34" charset="0"/>
              <a:cs typeface="Calibri" panose="020F0502020204030204" pitchFamily="34" charset="0"/>
            </a:endParaRPr>
          </a:p>
        </p:txBody>
      </p:sp>
      <p:pic>
        <p:nvPicPr>
          <p:cNvPr id="5" name="Recorded Sound">
            <a:hlinkClick r:id="" action="ppaction://media"/>
            <a:extLst>
              <a:ext uri="{FF2B5EF4-FFF2-40B4-BE49-F238E27FC236}">
                <a16:creationId xmlns:a16="http://schemas.microsoft.com/office/drawing/2014/main" id="{D69DE1E1-5B49-95BC-18E2-8F3876D1E9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5009" y="5579302"/>
            <a:ext cx="609600" cy="609600"/>
          </a:xfrm>
          <a:prstGeom prst="rect">
            <a:avLst/>
          </a:prstGeom>
        </p:spPr>
      </p:pic>
    </p:spTree>
    <p:extLst>
      <p:ext uri="{BB962C8B-B14F-4D97-AF65-F5344CB8AC3E}">
        <p14:creationId xmlns:p14="http://schemas.microsoft.com/office/powerpoint/2010/main" val="1807198832"/>
      </p:ext>
    </p:extLst>
  </p:cSld>
  <p:clrMapOvr>
    <a:masterClrMapping/>
  </p:clrMapOvr>
  <mc:AlternateContent xmlns:mc="http://schemas.openxmlformats.org/markup-compatibility/2006" xmlns:p14="http://schemas.microsoft.com/office/powerpoint/2010/main">
    <mc:Choice Requires="p14">
      <p:transition spd="slow" p14:dur="2000" advTm="5252"/>
    </mc:Choice>
    <mc:Fallback xmlns="">
      <p:transition spd="slow" advTm="5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065C8D-42C9-7935-5570-843592A78EEA}"/>
              </a:ext>
            </a:extLst>
          </p:cNvPr>
          <p:cNvSpPr txBox="1"/>
          <p:nvPr/>
        </p:nvSpPr>
        <p:spPr>
          <a:xfrm>
            <a:off x="-464949" y="2228671"/>
            <a:ext cx="9376475" cy="1569660"/>
          </a:xfrm>
          <a:prstGeom prst="rect">
            <a:avLst/>
          </a:prstGeom>
          <a:noFill/>
        </p:spPr>
        <p:txBody>
          <a:bodyPr wrap="square" rtlCol="0">
            <a:spAutoFit/>
          </a:bodyPr>
          <a:lstStyle/>
          <a:p>
            <a:pPr algn="r"/>
            <a:r>
              <a:rPr lang="fa-IR" sz="6000" dirty="0">
                <a:solidFill>
                  <a:schemeClr val="accent6">
                    <a:lumMod val="50000"/>
                  </a:schemeClr>
                </a:solidFill>
                <a:latin typeface="Calibri" panose="020F0502020204030204" pitchFamily="34" charset="0"/>
                <a:cs typeface="Calibri" panose="020F0502020204030204" pitchFamily="34" charset="0"/>
              </a:rPr>
              <a:t>با تشکر از توجه شما</a:t>
            </a:r>
          </a:p>
          <a:p>
            <a:pPr algn="r"/>
            <a:endParaRPr lang="fa-IR" dirty="0"/>
          </a:p>
          <a:p>
            <a:pPr algn="r"/>
            <a:r>
              <a:rPr lang="fa-IR" dirty="0"/>
              <a:t>                          </a:t>
            </a:r>
            <a:r>
              <a:rPr lang="en-US" dirty="0"/>
              <a:t> </a:t>
            </a:r>
            <a:endParaRPr lang="en-US" sz="7200" dirty="0"/>
          </a:p>
        </p:txBody>
      </p:sp>
    </p:spTree>
    <p:extLst>
      <p:ext uri="{BB962C8B-B14F-4D97-AF65-F5344CB8AC3E}">
        <p14:creationId xmlns:p14="http://schemas.microsoft.com/office/powerpoint/2010/main" val="76089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6152F4-AD6F-0DF4-DFC8-B733735133E8}"/>
              </a:ext>
            </a:extLst>
          </p:cNvPr>
          <p:cNvSpPr txBox="1"/>
          <p:nvPr/>
        </p:nvSpPr>
        <p:spPr>
          <a:xfrm>
            <a:off x="1665963" y="1119548"/>
            <a:ext cx="9225216" cy="369332"/>
          </a:xfrm>
          <a:prstGeom prst="rect">
            <a:avLst/>
          </a:prstGeom>
          <a:noFill/>
        </p:spPr>
        <p:txBody>
          <a:bodyPr wrap="square" rtlCol="0">
            <a:spAutoFit/>
          </a:bodyPr>
          <a:lstStyle/>
          <a:p>
            <a:pPr algn="l" rtl="1"/>
            <a:r>
              <a:rPr lang="fa-IR" sz="1800" kern="1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8" name="TextBox 7">
            <a:extLst>
              <a:ext uri="{FF2B5EF4-FFF2-40B4-BE49-F238E27FC236}">
                <a16:creationId xmlns:a16="http://schemas.microsoft.com/office/drawing/2014/main" id="{DC752988-9B91-BA83-9916-85A7168BDB68}"/>
              </a:ext>
            </a:extLst>
          </p:cNvPr>
          <p:cNvSpPr txBox="1"/>
          <p:nvPr/>
        </p:nvSpPr>
        <p:spPr>
          <a:xfrm>
            <a:off x="5630449" y="2974931"/>
            <a:ext cx="914400" cy="369332"/>
          </a:xfrm>
          <a:prstGeom prst="rect">
            <a:avLst/>
          </a:prstGeom>
          <a:noFill/>
        </p:spPr>
        <p:txBody>
          <a:bodyPr wrap="square" rtlCol="0">
            <a:spAutoFit/>
          </a:bodyPr>
          <a:lstStyle/>
          <a:p>
            <a:pPr algn="r"/>
            <a:endParaRPr lang="en-US" dirty="0"/>
          </a:p>
        </p:txBody>
      </p:sp>
      <p:sp>
        <p:nvSpPr>
          <p:cNvPr id="9" name="TextBox 8">
            <a:extLst>
              <a:ext uri="{FF2B5EF4-FFF2-40B4-BE49-F238E27FC236}">
                <a16:creationId xmlns:a16="http://schemas.microsoft.com/office/drawing/2014/main" id="{77F28CF5-AC6B-9C52-2D23-EA9170B4770E}"/>
              </a:ext>
            </a:extLst>
          </p:cNvPr>
          <p:cNvSpPr txBox="1"/>
          <p:nvPr/>
        </p:nvSpPr>
        <p:spPr>
          <a:xfrm>
            <a:off x="1665963" y="619304"/>
            <a:ext cx="8943584" cy="6670609"/>
          </a:xfrm>
          <a:prstGeom prst="rect">
            <a:avLst/>
          </a:prstGeom>
          <a:noFill/>
        </p:spPr>
        <p:txBody>
          <a:bodyPr wrap="square" rtlCol="0">
            <a:spAutoFit/>
          </a:bodyPr>
          <a:lstStyle/>
          <a:p>
            <a:pPr marL="0" marR="0" algn="r" rtl="1">
              <a:lnSpc>
                <a:spcPct val="107000"/>
              </a:lnSpc>
              <a:spcBef>
                <a:spcPts val="0"/>
              </a:spcBef>
              <a:spcAft>
                <a:spcPts val="800"/>
              </a:spcAft>
            </a:pP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حال حاضر، بسیاری از شرکت‌های بزرگ و کوچک در سراسر جهان از هوش مصنوعی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AI</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استفاده می‌کنند. در زیر، تعدادی از شرکت‌های برتر که در زمینه هوش مصنوعی فعالیت می‌کنند آمده است:</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07000"/>
              </a:lnSpc>
              <a:spcBef>
                <a:spcPts val="0"/>
              </a:spcBef>
              <a:spcAft>
                <a:spcPts val="800"/>
              </a:spcAft>
            </a:pPr>
            <a:endParaRPr lang="fa-IR" sz="2000" kern="1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r" rtl="1">
              <a:lnSpc>
                <a:spcPct val="107000"/>
              </a:lnSpc>
              <a:spcAft>
                <a:spcPts val="800"/>
              </a:spcAft>
              <a:buAutoNum type="arabicPeriod"/>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آمازون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Amazon</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هوش مصنوعی را در سرویس‌هایی مانند آمازون الکسا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Amazon Alexa</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پردازش متن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Text Processing</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تشخیص تصویر و پردازش زبان طبیعی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NLP</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استفاده می‌کند.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r" rtl="1">
              <a:lnSpc>
                <a:spcPct val="107000"/>
              </a:lnSpc>
              <a:spcAft>
                <a:spcPts val="800"/>
              </a:spcAft>
              <a:buAutoNum type="arabicPeriod"/>
            </a:pP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 گوگل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Google</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هوش مصنوعی در سرویس‌های خود مانند موتور جستجوی گوگل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Google Search</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ترجمه گوگل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Google Translate</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خودروهای هوشمند خود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Google Self-Driving Cars</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 سیستم‌های پیشنهاددهنده استفاده می‌کند.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latin typeface="Calibri" panose="020F0502020204030204" pitchFamily="34" charset="0"/>
                <a:ea typeface="Calibri" panose="020F0502020204030204" pitchFamily="34" charset="0"/>
                <a:cs typeface="Calibri" panose="020F0502020204030204" pitchFamily="34" charset="0"/>
              </a:rPr>
              <a:t>.</a:t>
            </a: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fa-IR"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مایکروسافت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Microsoft</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محصولاتی مانند سیستم عامل ویندوز، سرویس آفیس </a:t>
            </a:r>
            <a:r>
              <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۳۶۵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Office 365</a:t>
            </a:r>
            <a:r>
              <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و سیستم تشخیص صدا کورتانا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Cortana</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از هوش مصنوعی بهره می‌برد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 اپل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Apple</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سرویس‌هایی مانند سیری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Siri</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تشخیص چهره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Face ID</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 پردازش زبان طبیعی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NLP</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از هوش مصنوعی استفاده می‌کند.</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fa-IR" sz="2000" kern="100" dirty="0">
                <a:effectLst/>
                <a:latin typeface="Calibri" panose="020F0502020204030204" pitchFamily="34" charset="0"/>
                <a:ea typeface="Calibri" panose="020F0502020204030204" pitchFamily="34" charset="0"/>
                <a:cs typeface="Arial" panose="020B0604020202020204" pitchFamily="34" charset="0"/>
              </a:rPr>
              <a:t>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Recorded Sound">
            <a:hlinkClick r:id="" action="ppaction://media"/>
            <a:extLst>
              <a:ext uri="{FF2B5EF4-FFF2-40B4-BE49-F238E27FC236}">
                <a16:creationId xmlns:a16="http://schemas.microsoft.com/office/drawing/2014/main" id="{D270DFE4-BC63-499A-6903-2038C3BC38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4731" y="5629096"/>
            <a:ext cx="609600" cy="609600"/>
          </a:xfrm>
          <a:prstGeom prst="rect">
            <a:avLst/>
          </a:prstGeom>
        </p:spPr>
      </p:pic>
    </p:spTree>
    <p:extLst>
      <p:ext uri="{BB962C8B-B14F-4D97-AF65-F5344CB8AC3E}">
        <p14:creationId xmlns:p14="http://schemas.microsoft.com/office/powerpoint/2010/main" val="1668835845"/>
      </p:ext>
    </p:extLst>
  </p:cSld>
  <p:clrMapOvr>
    <a:masterClrMapping/>
  </p:clrMapOvr>
  <mc:AlternateContent xmlns:mc="http://schemas.openxmlformats.org/markup-compatibility/2006" xmlns:p14="http://schemas.microsoft.com/office/powerpoint/2010/main">
    <mc:Choice Requires="p14">
      <p:transition spd="slow" p14:dur="2000" advTm="46994"/>
    </mc:Choice>
    <mc:Fallback xmlns="">
      <p:transition spd="slow" advTm="4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9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B75FC1-E6DC-FBF2-5F31-1B775F91D8F4}"/>
              </a:ext>
            </a:extLst>
          </p:cNvPr>
          <p:cNvSpPr txBox="1"/>
          <p:nvPr/>
        </p:nvSpPr>
        <p:spPr>
          <a:xfrm>
            <a:off x="2031304" y="604123"/>
            <a:ext cx="8129392" cy="6637651"/>
          </a:xfrm>
          <a:prstGeom prst="rect">
            <a:avLst/>
          </a:prstGeom>
          <a:noFill/>
        </p:spPr>
        <p:txBody>
          <a:bodyPr wrap="square" rtlCol="0">
            <a:spAutoFit/>
          </a:bodyPr>
          <a:lstStyle/>
          <a:p>
            <a:pPr algn="r" rtl="1">
              <a:lnSpc>
                <a:spcPct val="107000"/>
              </a:lnSpc>
              <a:spcAft>
                <a:spcPts val="800"/>
              </a:spcAft>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5. فیسبوک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Facebook</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هوش مصنوعی در الگوریتم‌های توصیف پست‌ها، پیشنهاد دوستان، تشخیص چهره و ترجمه متن استفاده می‌کند.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fa-IR"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6. تسلا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Tesla</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خودروهای هوشمند خود، از هوش مصنوعی برای خودران شدن (</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self-driving</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استفاده می‌کند.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 اوبر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Uber</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سرویس ارائه خدمات حمل‌ونقل، از هوش مصنوعی برای مسیریابی، تخمین زمان و هزینه سفر و ارزیابی رانندگان استفاده می‌کند.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fa-IR"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8</a:t>
            </a:r>
            <a:r>
              <a:rPr lang="ar-SA"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آیدنتیفای (</a:t>
            </a:r>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Identity</a:t>
            </a:r>
            <a:r>
              <a:rPr lang="ar-SA"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dirty="0">
                <a:effectLst/>
                <a:latin typeface="Calibri" panose="020F0502020204030204" pitchFamily="34" charset="0"/>
                <a:ea typeface="Calibri" panose="020F0502020204030204" pitchFamily="34" charset="0"/>
                <a:cs typeface="Calibri" panose="020F0502020204030204" pitchFamily="34" charset="0"/>
              </a:rPr>
              <a:t>ش</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رکتی است که در زمینه تشخیص اثر انگشت و شناسایی بیومتریک فعالیت می‌کند و از هوش مصنوعی در تکنولوژی‌های تشخیص اثر انگشت استفاده می‌کند.</a:t>
            </a:r>
            <a:endParaRPr lang="fa-I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fa-I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این فقط تعدادی از شرکت‌هایی هستند که در حال حاضر از هوش مصنوعی استفاده می‌کنند، اما لیست به شرکت‌های بیشتری توسعه پیدا می‌کند، زیرا هوش مصنوعی به صورت گسترده در صنایع مختلف مورد استفاده قرار می‌گیرد.</a:t>
            </a:r>
            <a:r>
              <a:rPr lang="fa-IR" sz="2000" kern="100" dirty="0">
                <a:solidFill>
                  <a:srgbClr val="000000"/>
                </a:solidFill>
                <a:latin typeface="Calibri" panose="020F0502020204030204" pitchFamily="34" charset="0"/>
                <a:ea typeface="Calibri" panose="020F0502020204030204" pitchFamily="34" charset="0"/>
                <a:cs typeface="Calibri" panose="020F0502020204030204" pitchFamily="34" charset="0"/>
              </a:rPr>
              <a:t>در ادامه به توضیح برخی از این شرکت ها میپردازیم.</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endParaRPr lang="fa-IR"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Recorded Sound">
            <a:hlinkClick r:id="" action="ppaction://media"/>
            <a:extLst>
              <a:ext uri="{FF2B5EF4-FFF2-40B4-BE49-F238E27FC236}">
                <a16:creationId xmlns:a16="http://schemas.microsoft.com/office/drawing/2014/main" id="{EB865A04-2FB6-4B50-D80B-BFC475E7B8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570" y="5190994"/>
            <a:ext cx="609600" cy="609600"/>
          </a:xfrm>
          <a:prstGeom prst="rect">
            <a:avLst/>
          </a:prstGeom>
        </p:spPr>
      </p:pic>
    </p:spTree>
    <p:extLst>
      <p:ext uri="{BB962C8B-B14F-4D97-AF65-F5344CB8AC3E}">
        <p14:creationId xmlns:p14="http://schemas.microsoft.com/office/powerpoint/2010/main" val="3731082162"/>
      </p:ext>
    </p:extLst>
  </p:cSld>
  <p:clrMapOvr>
    <a:masterClrMapping/>
  </p:clrMapOvr>
  <mc:AlternateContent xmlns:mc="http://schemas.openxmlformats.org/markup-compatibility/2006" xmlns:p14="http://schemas.microsoft.com/office/powerpoint/2010/main">
    <mc:Choice Requires="p14">
      <p:transition spd="slow" p14:dur="2000" advTm="33667"/>
    </mc:Choice>
    <mc:Fallback xmlns="">
      <p:transition spd="slow" advTm="3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B9E66D-8F37-45D9-071D-3ADCE3D6088E}"/>
              </a:ext>
            </a:extLst>
          </p:cNvPr>
          <p:cNvPicPr>
            <a:picLocks noChangeAspect="1"/>
          </p:cNvPicPr>
          <p:nvPr/>
        </p:nvPicPr>
        <p:blipFill>
          <a:blip r:embed="rId2"/>
          <a:stretch>
            <a:fillRect/>
          </a:stretch>
        </p:blipFill>
        <p:spPr>
          <a:xfrm>
            <a:off x="602080" y="243073"/>
            <a:ext cx="4990454" cy="2817192"/>
          </a:xfrm>
          <a:prstGeom prst="rect">
            <a:avLst/>
          </a:prstGeom>
          <a:effectLst>
            <a:outerShdw blurRad="50800" dist="38100" dir="8100000" algn="tr" rotWithShape="0">
              <a:schemeClr val="bg1">
                <a:alpha val="40000"/>
              </a:schemeClr>
            </a:outerShdw>
            <a:softEdge rad="63500"/>
          </a:effectLst>
        </p:spPr>
      </p:pic>
      <p:pic>
        <p:nvPicPr>
          <p:cNvPr id="2068" name="Picture 20" descr="Image result for uber logo">
            <a:extLst>
              <a:ext uri="{FF2B5EF4-FFF2-40B4-BE49-F238E27FC236}">
                <a16:creationId xmlns:a16="http://schemas.microsoft.com/office/drawing/2014/main" id="{77509F4F-3EC9-BA1D-321A-020484F8F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369" y="0"/>
            <a:ext cx="2745912" cy="179732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apple logo png">
            <a:extLst>
              <a:ext uri="{FF2B5EF4-FFF2-40B4-BE49-F238E27FC236}">
                <a16:creationId xmlns:a16="http://schemas.microsoft.com/office/drawing/2014/main" id="{04E34023-D0C7-9D45-1E68-40C968D49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482" y="3609082"/>
            <a:ext cx="1903518" cy="1853982"/>
          </a:xfrm>
          <a:prstGeom prst="rect">
            <a:avLst/>
          </a:prstGeom>
          <a:noFill/>
          <a:effectLst>
            <a:softEdge rad="177800"/>
          </a:effectLst>
          <a:extLst>
            <a:ext uri="{909E8E84-426E-40DD-AFC4-6F175D3DCCD1}">
              <a14:hiddenFill xmlns:a14="http://schemas.microsoft.com/office/drawing/2010/main">
                <a:solidFill>
                  <a:srgbClr val="FFFFFF"/>
                </a:solidFill>
              </a14:hiddenFill>
            </a:ext>
          </a:extLst>
        </p:spPr>
      </p:pic>
      <p:pic>
        <p:nvPicPr>
          <p:cNvPr id="2076" name="Picture 28" descr="Image result for microsft logo png">
            <a:extLst>
              <a:ext uri="{FF2B5EF4-FFF2-40B4-BE49-F238E27FC236}">
                <a16:creationId xmlns:a16="http://schemas.microsoft.com/office/drawing/2014/main" id="{AC193AFE-B6F3-FE76-D160-4E1EEE5D9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585" y="2386551"/>
            <a:ext cx="2745912" cy="872354"/>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pic>
        <p:nvPicPr>
          <p:cNvPr id="2078" name="Picture 30" descr="Image result for Tesla Logo 3D">
            <a:extLst>
              <a:ext uri="{FF2B5EF4-FFF2-40B4-BE49-F238E27FC236}">
                <a16:creationId xmlns:a16="http://schemas.microsoft.com/office/drawing/2014/main" id="{44DB9D8F-08F0-9515-CAA1-5DF3973A9F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3436" y="3848133"/>
            <a:ext cx="4784122" cy="2661435"/>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pic>
        <p:nvPicPr>
          <p:cNvPr id="2080" name="Picture 32" descr="Image result for facebook Logo 3D">
            <a:extLst>
              <a:ext uri="{FF2B5EF4-FFF2-40B4-BE49-F238E27FC236}">
                <a16:creationId xmlns:a16="http://schemas.microsoft.com/office/drawing/2014/main" id="{EEB45E77-0FD0-1591-B20F-F65A13DED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080" y="3670108"/>
            <a:ext cx="2724150" cy="204787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2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24F0DA-8542-7EAD-8142-8A9C6CBD073B}"/>
              </a:ext>
            </a:extLst>
          </p:cNvPr>
          <p:cNvSpPr txBox="1"/>
          <p:nvPr/>
        </p:nvSpPr>
        <p:spPr>
          <a:xfrm flipH="1">
            <a:off x="1596325" y="782347"/>
            <a:ext cx="9391972" cy="5601533"/>
          </a:xfrm>
          <a:prstGeom prst="rect">
            <a:avLst/>
          </a:prstGeom>
          <a:noFill/>
        </p:spPr>
        <p:txBody>
          <a:bodyPr wrap="square" rtlCol="0">
            <a:spAutoFit/>
          </a:bodyPr>
          <a:lstStyle/>
          <a:p>
            <a:pPr algn="r"/>
            <a:r>
              <a:rPr lang="en-US" b="0" i="0" dirty="0">
                <a:solidFill>
                  <a:srgbClr val="7B7B7B"/>
                </a:solidFill>
                <a:effectLst/>
                <a:latin typeface="IRANSans"/>
              </a:rPr>
              <a:t> </a:t>
            </a:r>
            <a:r>
              <a:rPr lang="fa-IR" sz="2000" b="0" i="0" dirty="0">
                <a:solidFill>
                  <a:srgbClr val="000000"/>
                </a:solidFill>
                <a:effectLst/>
                <a:latin typeface="Calibri" panose="020F0502020204030204" pitchFamily="34" charset="0"/>
                <a:cs typeface="Calibri" panose="020F0502020204030204" pitchFamily="34" charset="0"/>
              </a:rPr>
              <a:t>شرکت </a:t>
            </a:r>
            <a:r>
              <a:rPr lang="fa-IR" sz="2400" b="0" i="0" dirty="0">
                <a:solidFill>
                  <a:schemeClr val="accent6">
                    <a:lumMod val="50000"/>
                  </a:schemeClr>
                </a:solidFill>
                <a:effectLst/>
                <a:latin typeface="Calibri" panose="020F0502020204030204" pitchFamily="34" charset="0"/>
                <a:cs typeface="Calibri" panose="020F0502020204030204" pitchFamily="34" charset="0"/>
              </a:rPr>
              <a:t>آمازون</a:t>
            </a:r>
            <a:r>
              <a:rPr lang="fa-IR" sz="2000" b="0" i="0" dirty="0">
                <a:solidFill>
                  <a:srgbClr val="000000"/>
                </a:solidFill>
                <a:effectLst/>
                <a:latin typeface="Calibri" panose="020F0502020204030204" pitchFamily="34" charset="0"/>
                <a:cs typeface="Calibri" panose="020F0502020204030204" pitchFamily="34" charset="0"/>
              </a:rPr>
              <a:t> یکی از شرکت‌های بزرگی است که به طور گسترده از هوش مصنوعی استفاده می‌کند. آمازون در طول سال‌ها بر روی توسعه و پیشرفت هوش مصنوعی سرمایه‌گذاری کرده است و از آن در محصولات و خدمات مختلف خود بهره می‌برد. در زیر چند مثال از استفاده آمازون از هوش مصنوعی آمده است: </a:t>
            </a:r>
            <a:endParaRPr lang="en-US" sz="2000" b="0" i="0" dirty="0">
              <a:solidFill>
                <a:srgbClr val="000000"/>
              </a:solidFill>
              <a:effectLst/>
              <a:latin typeface="Calibri" panose="020F0502020204030204" pitchFamily="34" charset="0"/>
              <a:cs typeface="Calibri" panose="020F0502020204030204" pitchFamily="34" charset="0"/>
            </a:endParaRPr>
          </a:p>
          <a:p>
            <a:pPr algn="r"/>
            <a:endParaRPr lang="en-US" sz="2000" dirty="0">
              <a:solidFill>
                <a:schemeClr val="bg1"/>
              </a:solidFill>
              <a:latin typeface="Calibri" panose="020F0502020204030204" pitchFamily="34" charset="0"/>
              <a:cs typeface="Calibri" panose="020F0502020204030204" pitchFamily="34" charset="0"/>
            </a:endParaRPr>
          </a:p>
          <a:p>
            <a:pPr algn="r" rtl="1"/>
            <a:r>
              <a:rPr lang="en-US" sz="2000" dirty="0">
                <a:solidFill>
                  <a:schemeClr val="bg1"/>
                </a:solidFill>
                <a:latin typeface="Calibri" panose="020F0502020204030204" pitchFamily="34" charset="0"/>
                <a:cs typeface="Calibri" panose="020F0502020204030204" pitchFamily="34" charset="0"/>
              </a:rPr>
              <a:t>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آمازون الکسا</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:(Amazon Alexa)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الکسا یکی از معروف‌ترین سیستم‌های صوتی هوشمند است که به کمک هوش مصنوعی کار می‌کند. الکسا قادر است به صورت صوتی پاسخگوی سوالات کاربران باشد، دستورات صوتی را اجرا کند، موسیقی پخش کند، خریدهای آنلاین را انجام دهد و با سایر دستگاه‌های هوشمند در خانه ارتباط برقرار کند</a:t>
            </a: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a:p>
            <a:pPr algn="r" rtl="1"/>
            <a:endParaRPr lang="en-US" sz="20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r" rtl="1"/>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پردازش زبان طبیعی</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(NLP)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از تکنولوژی پردازش زبان طبیعی</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(NLP)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سرویس‌های خود استفاده می‌کند. این تکنولوژی به آمازون کمک می‌کند تا متوجه مفهوم و قصد کاربر در متن و گفتار شود، ارتباط با کاربر را بهبود بخشد و خدمات بهتری ارائه دهد</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endParaRPr lang="fa-IR" sz="20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r" rtl="1"/>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3. </a:t>
            </a:r>
            <a:r>
              <a:rPr lang="ar-SA"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پردازش تصویر: </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در زمینه پردازش تصویر و تشخیص الگو نیز از هوش مصنوعی استفاده می‌کند. به عنوان مثال، در سرویس</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Recognition</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آمازون قادر است اشیا، چهره‌ها و ویژگی‌های مختلف تصاویر را تشخیص دهد</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sz="1600" dirty="0">
              <a:solidFill>
                <a:schemeClr val="bg1"/>
              </a:solidFill>
            </a:endParaRPr>
          </a:p>
        </p:txBody>
      </p:sp>
      <p:pic>
        <p:nvPicPr>
          <p:cNvPr id="6" name="Recorded Sound">
            <a:hlinkClick r:id="" action="ppaction://media"/>
            <a:extLst>
              <a:ext uri="{FF2B5EF4-FFF2-40B4-BE49-F238E27FC236}">
                <a16:creationId xmlns:a16="http://schemas.microsoft.com/office/drawing/2014/main" id="{A1007E18-38F3-2E6F-9116-17FA1350B1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4103" y="5616880"/>
            <a:ext cx="609600" cy="609600"/>
          </a:xfrm>
          <a:prstGeom prst="rect">
            <a:avLst/>
          </a:prstGeom>
        </p:spPr>
      </p:pic>
    </p:spTree>
    <p:extLst>
      <p:ext uri="{BB962C8B-B14F-4D97-AF65-F5344CB8AC3E}">
        <p14:creationId xmlns:p14="http://schemas.microsoft.com/office/powerpoint/2010/main" val="282995112"/>
      </p:ext>
    </p:extLst>
  </p:cSld>
  <p:clrMapOvr>
    <a:masterClrMapping/>
  </p:clrMapOvr>
  <mc:AlternateContent xmlns:mc="http://schemas.openxmlformats.org/markup-compatibility/2006" xmlns:p14="http://schemas.microsoft.com/office/powerpoint/2010/main">
    <mc:Choice Requires="p14">
      <p:transition spd="slow" p14:dur="2000" advTm="54605"/>
    </mc:Choice>
    <mc:Fallback xmlns="">
      <p:transition spd="slow" advTm="5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F6F19-0658-0B17-3DFB-7736C2B8D38D}"/>
              </a:ext>
            </a:extLst>
          </p:cNvPr>
          <p:cNvSpPr txBox="1"/>
          <p:nvPr/>
        </p:nvSpPr>
        <p:spPr>
          <a:xfrm>
            <a:off x="1801271" y="766732"/>
            <a:ext cx="8868427" cy="5324535"/>
          </a:xfrm>
          <a:prstGeom prst="rect">
            <a:avLst/>
          </a:prstGeom>
          <a:noFill/>
        </p:spPr>
        <p:txBody>
          <a:bodyPr wrap="square" rtlCol="0">
            <a:spAutoFit/>
          </a:bodyPr>
          <a:lstStyle/>
          <a:p>
            <a:pPr algn="r" rtl="1"/>
            <a:r>
              <a:rPr lang="en-US" sz="1800" b="0" i="0" dirty="0">
                <a:solidFill>
                  <a:schemeClr val="accent6">
                    <a:lumMod val="50000"/>
                  </a:schemeClr>
                </a:solidFill>
                <a:effectLst/>
                <a:latin typeface="IRANSans"/>
              </a:rPr>
              <a:t> </a:t>
            </a:r>
            <a:r>
              <a:rPr lang="en-US" sz="1800" kern="100" dirty="0">
                <a:solidFill>
                  <a:schemeClr val="accent6">
                    <a:lumMod val="50000"/>
                  </a:schemeClr>
                </a:solidFill>
                <a:effectLst/>
                <a:latin typeface="Segoe UI" panose="020B0502040204020203" pitchFamily="34" charset="0"/>
                <a:ea typeface="Calibri" panose="020F0502020204030204" pitchFamily="34" charset="0"/>
                <a:cs typeface="Arial" panose="020B0604020202020204" pitchFamily="34" charset="0"/>
              </a:rPr>
              <a:t> </a:t>
            </a:r>
            <a:r>
              <a:rPr lang="en-US" sz="1800" kern="100" dirty="0">
                <a:solidFill>
                  <a:srgbClr val="C00000"/>
                </a:solidFill>
                <a:effectLst/>
                <a:latin typeface="Segoe UI" panose="020B0502040204020203" pitchFamily="34" charset="0"/>
                <a:ea typeface="Calibri" panose="020F0502020204030204" pitchFamily="34" charset="0"/>
                <a:cs typeface="Arial" panose="020B0604020202020204" pitchFamily="34" charset="0"/>
              </a:rPr>
              <a:t>4.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خودروهای هوشمند: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در تلاش است تا به کمک هوش مصنوعی در حوزه خودروهای هوشمند نقش برجسته‌ای داشته باشد. این شرکت در سرویس‌هایی مانند آمازون‌گو</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(Amazon Go)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و آمازون‌وان</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(Amazon One)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تکنولوژی‌های تشخیص چهره، تشخیص اثر انگشت و پردازش تصویر استفاده می‌کند</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endPar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r" rtl="1"/>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5.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سیستم‌های پیشنهاددهنده: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از هوش مصنوعی برای سیستم‌های پیشنهاددهنده خود استفاده می‌کند. به عنوان مثال، سیستم پیشنهادهای خرید آمازون می‌تواند با تحلیل رفتار خرید کو جست‌وجوهای کاربران، محصولات مشابه یا مورد علاقه را به آن‌ها پیشنهاد دهد</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algn="r" rtl="1"/>
            <a:endParaRPr lang="en-US" sz="2000" dirty="0">
              <a:solidFill>
                <a:schemeClr val="bg1"/>
              </a:solidFill>
              <a:latin typeface="Calibri" panose="020F0502020204030204" pitchFamily="34" charset="0"/>
              <a:cs typeface="Calibri" panose="020F0502020204030204" pitchFamily="34" charset="0"/>
            </a:endParaRPr>
          </a:p>
          <a:p>
            <a:pPr algn="r" rtl="1"/>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6.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اتوماسیون و زنجیره تأمین: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از هوش مصنوعی برای بهبود عملکرد زنجیره تأمین خود استفاده می‌کند. این شرکت از تحلیل داده‌ها و الگوریتم‌های هوشمند برای پیش‌بینی نیازمندی‌ها، مدیریت موجودی، بهینه‌سازی مسیرهای حمل‌ونقل، و بهبود عملکرد فرایندهای لجستیک استفاده می‌کند</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endParaRPr lang="en-US" sz="2000" kern="100"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r" rtl="1"/>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7. </a:t>
            </a:r>
            <a:r>
              <a:rPr lang="ar-SA"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هوش مصنوعی در ابر</a:t>
            </a:r>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(Cloud AI) </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آمازون با سرویس‌هایی مانند آمازون وب سرویس</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(AWS) </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و سرویس هوش مصنوعی آمازون</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(Amazon AI) </a:t>
            </a:r>
            <a:r>
              <a:rPr lang="ar-SA"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به کاربران خود امکان استفاده از قدرت پردازشی هوش مصنوعی در قالب خدمات ابری را می‌دهد. این سرویس‌ها شامل ابزارها و راهکارهایی برای توسعه، آموزش و استقرار مدل‌های هوش مصنوعی، پردازش تصویر، پردازش گفتار، ترجمه ماشینی و سیستم‌های بازیابی اطلاعات است</a:t>
            </a:r>
            <a:endParaRPr lang="en-US" sz="2000" dirty="0">
              <a:solidFill>
                <a:srgbClr val="000000"/>
              </a:solidFill>
              <a:latin typeface="Calibri" panose="020F0502020204030204" pitchFamily="34" charset="0"/>
              <a:cs typeface="Calibri" panose="020F0502020204030204" pitchFamily="34" charset="0"/>
            </a:endParaRPr>
          </a:p>
        </p:txBody>
      </p:sp>
      <p:pic>
        <p:nvPicPr>
          <p:cNvPr id="4" name="Picture 14" descr="Image result for Amazon Logo Clip Art">
            <a:extLst>
              <a:ext uri="{FF2B5EF4-FFF2-40B4-BE49-F238E27FC236}">
                <a16:creationId xmlns:a16="http://schemas.microsoft.com/office/drawing/2014/main" id="{D2538443-4461-B685-3F91-567E10F06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84" y="5136580"/>
            <a:ext cx="1802050" cy="1529416"/>
          </a:xfrm>
          <a:prstGeom prst="rect">
            <a:avLst/>
          </a:prstGeom>
          <a:noFill/>
          <a:effectLst>
            <a:outerShdw blurRad="50800" dist="38100" dir="13500000" algn="br" rotWithShape="0">
              <a:prstClr val="black">
                <a:alpha val="40000"/>
              </a:prstClr>
            </a:outerShdw>
            <a:softEdge rad="101600"/>
          </a:effectLst>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2EE684F0-4C2F-43B5-03D7-8DAE66060C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0909" y="3963443"/>
            <a:ext cx="609600" cy="609600"/>
          </a:xfrm>
          <a:prstGeom prst="rect">
            <a:avLst/>
          </a:prstGeom>
        </p:spPr>
      </p:pic>
    </p:spTree>
    <p:extLst>
      <p:ext uri="{BB962C8B-B14F-4D97-AF65-F5344CB8AC3E}">
        <p14:creationId xmlns:p14="http://schemas.microsoft.com/office/powerpoint/2010/main" val="2405089721"/>
      </p:ext>
    </p:extLst>
  </p:cSld>
  <p:clrMapOvr>
    <a:masterClrMapping/>
  </p:clrMapOvr>
  <mc:AlternateContent xmlns:mc="http://schemas.openxmlformats.org/markup-compatibility/2006" xmlns:p14="http://schemas.microsoft.com/office/powerpoint/2010/main">
    <mc:Choice Requires="p14">
      <p:transition spd="slow" p14:dur="2000" advTm="78657"/>
    </mc:Choice>
    <mc:Fallback xmlns="">
      <p:transition spd="slow" advTm="78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Google Logo Black">
            <a:extLst>
              <a:ext uri="{FF2B5EF4-FFF2-40B4-BE49-F238E27FC236}">
                <a16:creationId xmlns:a16="http://schemas.microsoft.com/office/drawing/2014/main" id="{0AF5E1D2-FBF4-9BA0-4525-0CACDF5AC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145169"/>
            <a:ext cx="8169793" cy="458920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7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B7F3E-BBAD-B2B3-744C-DB78DDDBFBB6}"/>
              </a:ext>
            </a:extLst>
          </p:cNvPr>
          <p:cNvSpPr txBox="1"/>
          <p:nvPr/>
        </p:nvSpPr>
        <p:spPr>
          <a:xfrm>
            <a:off x="1022888" y="1294566"/>
            <a:ext cx="9825926" cy="4408451"/>
          </a:xfrm>
          <a:prstGeom prst="rect">
            <a:avLst/>
          </a:prstGeom>
          <a:noFill/>
        </p:spPr>
        <p:txBody>
          <a:bodyPr wrap="square" rtlCol="0">
            <a:spAutoFit/>
          </a:bodyPr>
          <a:lstStyle/>
          <a:p>
            <a:pPr marL="0" marR="0" algn="r" rtl="1">
              <a:lnSpc>
                <a:spcPct val="107000"/>
              </a:lnSpc>
              <a:spcBef>
                <a:spcPts val="0"/>
              </a:spcBef>
              <a:spcAft>
                <a:spcPts val="800"/>
              </a:spcAft>
            </a:pP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شرکت گوگل نیز همچون آمازون، یکی از شرکت‌های بزرگی است که به طور گسترده از هوش مصنوعی استفاده می‌کند. هوش مصنوعی در گوگل در بسیاری از محصولات و خدمات آن جایگاه مهمی دارد. به شرح زیر تعدادی از مثال‌های استفاده گوگل از هوش مصنوعی در زمینه‌های مختلف آمده است</a:t>
            </a:r>
            <a:endParaRPr lang="fa-IR"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1.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جستجوی هوشمند</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Google Search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هوش مصنوعی و یادگیری ماشینی برای بهبود نتایج جستجو استفاده می‌کند. سامانه‌های مبتنی بر هوش مصنوعی در گوگل به طور پیوسته بازخورد کاربران را تجزیه و تحلیل کرده و نتایج جستجو را بهبود می‌بخشند</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algn="r" rtl="1">
              <a:lnSpc>
                <a:spcPct val="107000"/>
              </a:lnSpc>
              <a:spcAft>
                <a:spcPts val="800"/>
              </a:spcAft>
            </a:pPr>
            <a:r>
              <a:rPr lang="en-US" sz="2000" kern="100" dirty="0">
                <a:solidFill>
                  <a:schemeClr val="accent6">
                    <a:lumMod val="50000"/>
                  </a:schemeClr>
                </a:solidFill>
                <a:effectLst/>
                <a:latin typeface="Calibri" panose="020F0502020204030204" pitchFamily="34" charset="0"/>
                <a:ea typeface="Calibri" panose="020F0502020204030204" pitchFamily="34" charset="0"/>
                <a:cs typeface="Calibri" panose="020F0502020204030204" pitchFamily="34" charset="0"/>
              </a:rPr>
              <a:t>2</a:t>
            </a: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ترجمه ماشینی: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سرویس ترجمه گوگل از هوش مصنوعی و یادگیری ماشینی استفاده می‌کند. با تحلیل داده‌های بزرگ و آموزش مدل‌های زبانی، گوگل توانایی ترجمه متون را بین زبان‌های مختلف بهبود می‌بخشد</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algn="r" rtl="1">
              <a:lnSpc>
                <a:spcPct val="107000"/>
              </a:lnSpc>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 </a:t>
            </a:r>
            <a:r>
              <a:rPr lang="ar-SA" sz="20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خودروهای هوشمند: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گوگل با پروژه</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Waymo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زمینه خودروهای هوشمند و رانندگی خودکار فعالیت می‌کند</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Waymo </a:t>
            </a:r>
            <a:r>
              <a:rPr lang="ar-SA"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هوش مصنوعی، شبکه‌های عصبی عمیق و الگوریتم‌های یادگیری ماشینی برای شناسایی و تشخیص محیط درون و خارج از خودرو استفاده می‌کند</a:t>
            </a:r>
            <a:endPar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Recorded Sound">
            <a:hlinkClick r:id="" action="ppaction://media"/>
            <a:extLst>
              <a:ext uri="{FF2B5EF4-FFF2-40B4-BE49-F238E27FC236}">
                <a16:creationId xmlns:a16="http://schemas.microsoft.com/office/drawing/2014/main" id="{498B3367-2CFE-C8B2-C1B6-C195A42504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3288" y="5398217"/>
            <a:ext cx="609600" cy="609600"/>
          </a:xfrm>
          <a:prstGeom prst="rect">
            <a:avLst/>
          </a:prstGeom>
        </p:spPr>
      </p:pic>
    </p:spTree>
    <p:extLst>
      <p:ext uri="{BB962C8B-B14F-4D97-AF65-F5344CB8AC3E}">
        <p14:creationId xmlns:p14="http://schemas.microsoft.com/office/powerpoint/2010/main" val="586084330"/>
      </p:ext>
    </p:extLst>
  </p:cSld>
  <p:clrMapOvr>
    <a:masterClrMapping/>
  </p:clrMapOvr>
  <mc:AlternateContent xmlns:mc="http://schemas.openxmlformats.org/markup-compatibility/2006" xmlns:p14="http://schemas.microsoft.com/office/powerpoint/2010/main">
    <mc:Choice Requires="p14">
      <p:transition spd="slow" p14:dur="2000" advTm="48220"/>
    </mc:Choice>
    <mc:Fallback xmlns="">
      <p:transition spd="slow" advTm="48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19C8C-D0C6-B3D5-9039-270C2631BC9C}"/>
              </a:ext>
            </a:extLst>
          </p:cNvPr>
          <p:cNvSpPr txBox="1"/>
          <p:nvPr/>
        </p:nvSpPr>
        <p:spPr>
          <a:xfrm>
            <a:off x="1791222" y="939452"/>
            <a:ext cx="8943584" cy="3742115"/>
          </a:xfrm>
          <a:prstGeom prst="rect">
            <a:avLst/>
          </a:prstGeom>
          <a:noFill/>
        </p:spPr>
        <p:txBody>
          <a:bodyPr wrap="square" rtlCol="0">
            <a:spAutoFit/>
          </a:bodyPr>
          <a:lstStyle/>
          <a:p>
            <a:pPr marL="0" marR="0" algn="r" rtl="1">
              <a:lnSpc>
                <a:spcPct val="107000"/>
              </a:lnSpc>
              <a:spcBef>
                <a:spcPts val="0"/>
              </a:spcBef>
              <a:spcAft>
                <a:spcPts val="800"/>
              </a:spcAft>
            </a:pPr>
            <a:r>
              <a:rPr lang="en-US" sz="2400" kern="100" dirty="0">
                <a:solidFill>
                  <a:srgbClr val="C00000"/>
                </a:solidFill>
                <a:effectLst/>
                <a:latin typeface="Segoe UI" panose="020B0502040204020203" pitchFamily="34" charset="0"/>
                <a:ea typeface="Calibri" panose="020F0502020204030204" pitchFamily="34" charset="0"/>
                <a:cs typeface="Arial" panose="020B0604020202020204" pitchFamily="34" charset="0"/>
              </a:rPr>
              <a:t>. </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 </a:t>
            </a:r>
            <a:r>
              <a:rPr lang="ar-SA"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گوگل آسیستنت</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(Google Assistant)</a:t>
            </a:r>
            <a:r>
              <a:rPr lang="fa-IR"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ar-SA"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گوگل آسیستنت یکی از سیستم‌های هوشمند صوتی است که از هوش مصنوعی و یادگیری ماشینی برای پاسخگویی به سوالات کاربران و اجرای دستورات صوتی استفاده می‌کند. این سیستم قابلیت ارائه اطلاعات، پخش موسیقی، برنامه‌ریزی رویدادها و کنترل دستگاه‌های هوشمند را داراست</a:t>
            </a:r>
            <a:endParaRPr lang="fa-IR"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lnSpc>
                <a:spcPct val="107000"/>
              </a:lnSpc>
              <a:spcAft>
                <a:spcPts val="800"/>
              </a:spcAft>
            </a:pP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5. </a:t>
            </a:r>
            <a:r>
              <a:rPr lang="ar-SA"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تشخیص تصاویر: </a:t>
            </a:r>
            <a:r>
              <a:rPr lang="ar-SA"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گوگل از هوش مصنوعی برای تشخیص الگوها و اشیا در تصاویر استفاده می‌کند. این قابلیت در سرویس‌هایی مانند</a:t>
            </a:r>
            <a:r>
              <a:rPr lang="en-US"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Google Photos </a:t>
            </a:r>
            <a:r>
              <a:rPr lang="ar-SA"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و</a:t>
            </a:r>
            <a:r>
              <a:rPr lang="en-US"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Google Lens </a:t>
            </a:r>
            <a:r>
              <a:rPr lang="ar-SA"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قابل مشاهده است و به کاربران کمک می‌کند تا تصاویر خود را دسته‌بندی کنند و اطلاعات بیشتری در مورد آن‌ها بدست آورند</a:t>
            </a:r>
            <a:r>
              <a:rPr lang="en-US"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marR="0" algn="r" rtl="1">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F48D0212-F486-FC21-8426-E04FCAE044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2691" y="4832774"/>
            <a:ext cx="609600" cy="609600"/>
          </a:xfrm>
          <a:prstGeom prst="rect">
            <a:avLst/>
          </a:prstGeom>
        </p:spPr>
      </p:pic>
    </p:spTree>
    <p:extLst>
      <p:ext uri="{BB962C8B-B14F-4D97-AF65-F5344CB8AC3E}">
        <p14:creationId xmlns:p14="http://schemas.microsoft.com/office/powerpoint/2010/main" val="425107489"/>
      </p:ext>
    </p:extLst>
  </p:cSld>
  <p:clrMapOvr>
    <a:masterClrMapping/>
  </p:clrMapOvr>
  <mc:AlternateContent xmlns:mc="http://schemas.openxmlformats.org/markup-compatibility/2006" xmlns:p14="http://schemas.microsoft.com/office/powerpoint/2010/main">
    <mc:Choice Requires="p14">
      <p:transition spd="slow" p14:dur="2000" advTm="34648"/>
    </mc:Choice>
    <mc:Fallback xmlns="">
      <p:transition spd="slow" advTm="3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AE4B1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TotalTime>
  <Words>1099</Words>
  <Application>Microsoft Office PowerPoint</Application>
  <PresentationFormat>Widescreen</PresentationFormat>
  <Paragraphs>46</Paragraphs>
  <Slides>10</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IRANSans</vt:lpstr>
      <vt:lpstr>Segoe UI</vt:lpstr>
      <vt:lpstr>Simplified Arabic</vt:lpstr>
      <vt:lpstr>Office Theme</vt:lpstr>
      <vt:lpstr>                    به نام خدا  موضوع : شرکت هایی که از هوش مصنوعی استفاده میکنند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  موضوع : شرکت هایی که از هوش مصنوعی استفاده میکنند</dc:title>
  <dc:creator>fatima yaghoub</dc:creator>
  <cp:lastModifiedBy>fatima yaghoub</cp:lastModifiedBy>
  <cp:revision>5</cp:revision>
  <dcterms:created xsi:type="dcterms:W3CDTF">2023-12-28T08:47:20Z</dcterms:created>
  <dcterms:modified xsi:type="dcterms:W3CDTF">2023-12-28T21:55:21Z</dcterms:modified>
</cp:coreProperties>
</file>